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70" r:id="rId6"/>
    <p:sldId id="257" r:id="rId7"/>
    <p:sldId id="258" r:id="rId8"/>
    <p:sldId id="259" r:id="rId9"/>
    <p:sldId id="262" r:id="rId10"/>
    <p:sldId id="264" r:id="rId11"/>
    <p:sldId id="260" r:id="rId12"/>
    <p:sldId id="261" r:id="rId13"/>
    <p:sldId id="263" r:id="rId14"/>
    <p:sldId id="265" r:id="rId15"/>
    <p:sldId id="267" r:id="rId16"/>
    <p:sldId id="266" r:id="rId17"/>
    <p:sldId id="268" r:id="rId18"/>
    <p:sldId id="269"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3D6A7F-2D1A-4438-BE59-A99CF1BB301A}" v="1" dt="2018-03-02T10:56:50.0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D7066710-E9F9-4E4B-B1EF-456430B0146A}"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70638-EA33-3A45-A24E-162D713BF8B6}" type="slidenum">
              <a:rPr lang="en-US" smtClean="0"/>
              <a:t>‹#›</a:t>
            </a:fld>
            <a:endParaRPr lang="en-US"/>
          </a:p>
        </p:txBody>
      </p:sp>
    </p:spTree>
    <p:extLst>
      <p:ext uri="{BB962C8B-B14F-4D97-AF65-F5344CB8AC3E}">
        <p14:creationId xmlns:p14="http://schemas.microsoft.com/office/powerpoint/2010/main" val="1881274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7066710-E9F9-4E4B-B1EF-456430B0146A}"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70638-EA33-3A45-A24E-162D713BF8B6}" type="slidenum">
              <a:rPr lang="en-US" smtClean="0"/>
              <a:t>‹#›</a:t>
            </a:fld>
            <a:endParaRPr lang="en-US"/>
          </a:p>
        </p:txBody>
      </p:sp>
    </p:spTree>
    <p:extLst>
      <p:ext uri="{BB962C8B-B14F-4D97-AF65-F5344CB8AC3E}">
        <p14:creationId xmlns:p14="http://schemas.microsoft.com/office/powerpoint/2010/main" val="2434204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7066710-E9F9-4E4B-B1EF-456430B0146A}"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70638-EA33-3A45-A24E-162D713BF8B6}" type="slidenum">
              <a:rPr lang="en-US" smtClean="0"/>
              <a:t>‹#›</a:t>
            </a:fld>
            <a:endParaRPr lang="en-US"/>
          </a:p>
        </p:txBody>
      </p:sp>
    </p:spTree>
    <p:extLst>
      <p:ext uri="{BB962C8B-B14F-4D97-AF65-F5344CB8AC3E}">
        <p14:creationId xmlns:p14="http://schemas.microsoft.com/office/powerpoint/2010/main" val="2226813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7066710-E9F9-4E4B-B1EF-456430B0146A}"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70638-EA33-3A45-A24E-162D713BF8B6}" type="slidenum">
              <a:rPr lang="en-US" smtClean="0"/>
              <a:t>‹#›</a:t>
            </a:fld>
            <a:endParaRPr lang="en-US"/>
          </a:p>
        </p:txBody>
      </p:sp>
    </p:spTree>
    <p:extLst>
      <p:ext uri="{BB962C8B-B14F-4D97-AF65-F5344CB8AC3E}">
        <p14:creationId xmlns:p14="http://schemas.microsoft.com/office/powerpoint/2010/main" val="1879737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7066710-E9F9-4E4B-B1EF-456430B0146A}"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70638-EA33-3A45-A24E-162D713BF8B6}" type="slidenum">
              <a:rPr lang="en-US" smtClean="0"/>
              <a:t>‹#›</a:t>
            </a:fld>
            <a:endParaRPr lang="en-US"/>
          </a:p>
        </p:txBody>
      </p:sp>
    </p:spTree>
    <p:extLst>
      <p:ext uri="{BB962C8B-B14F-4D97-AF65-F5344CB8AC3E}">
        <p14:creationId xmlns:p14="http://schemas.microsoft.com/office/powerpoint/2010/main" val="2192462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D7066710-E9F9-4E4B-B1EF-456430B0146A}"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670638-EA33-3A45-A24E-162D713BF8B6}" type="slidenum">
              <a:rPr lang="en-US" smtClean="0"/>
              <a:t>‹#›</a:t>
            </a:fld>
            <a:endParaRPr lang="en-US"/>
          </a:p>
        </p:txBody>
      </p:sp>
    </p:spTree>
    <p:extLst>
      <p:ext uri="{BB962C8B-B14F-4D97-AF65-F5344CB8AC3E}">
        <p14:creationId xmlns:p14="http://schemas.microsoft.com/office/powerpoint/2010/main" val="303841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D7066710-E9F9-4E4B-B1EF-456430B0146A}" type="datetimeFigureOut">
              <a:rPr lang="en-US" smtClean="0"/>
              <a:t>3/2/2018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670638-EA33-3A45-A24E-162D713BF8B6}" type="slidenum">
              <a:rPr lang="en-US" smtClean="0"/>
              <a:t>‹#›</a:t>
            </a:fld>
            <a:endParaRPr lang="en-US"/>
          </a:p>
        </p:txBody>
      </p:sp>
    </p:spTree>
    <p:extLst>
      <p:ext uri="{BB962C8B-B14F-4D97-AF65-F5344CB8AC3E}">
        <p14:creationId xmlns:p14="http://schemas.microsoft.com/office/powerpoint/2010/main" val="479702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D7066710-E9F9-4E4B-B1EF-456430B0146A}" type="datetimeFigureOut">
              <a:rPr lang="en-US" smtClean="0"/>
              <a:t>3/2/2018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670638-EA33-3A45-A24E-162D713BF8B6}" type="slidenum">
              <a:rPr lang="en-US" smtClean="0"/>
              <a:t>‹#›</a:t>
            </a:fld>
            <a:endParaRPr lang="en-US"/>
          </a:p>
        </p:txBody>
      </p:sp>
    </p:spTree>
    <p:extLst>
      <p:ext uri="{BB962C8B-B14F-4D97-AF65-F5344CB8AC3E}">
        <p14:creationId xmlns:p14="http://schemas.microsoft.com/office/powerpoint/2010/main" val="544344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066710-E9F9-4E4B-B1EF-456430B0146A}" type="datetimeFigureOut">
              <a:rPr lang="en-US" smtClean="0"/>
              <a:t>3/2/2018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670638-EA33-3A45-A24E-162D713BF8B6}" type="slidenum">
              <a:rPr lang="en-US" smtClean="0"/>
              <a:t>‹#›</a:t>
            </a:fld>
            <a:endParaRPr lang="en-US"/>
          </a:p>
        </p:txBody>
      </p:sp>
    </p:spTree>
    <p:extLst>
      <p:ext uri="{BB962C8B-B14F-4D97-AF65-F5344CB8AC3E}">
        <p14:creationId xmlns:p14="http://schemas.microsoft.com/office/powerpoint/2010/main" val="1813963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7066710-E9F9-4E4B-B1EF-456430B0146A}"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670638-EA33-3A45-A24E-162D713BF8B6}" type="slidenum">
              <a:rPr lang="en-US" smtClean="0"/>
              <a:t>‹#›</a:t>
            </a:fld>
            <a:endParaRPr lang="en-US"/>
          </a:p>
        </p:txBody>
      </p:sp>
    </p:spTree>
    <p:extLst>
      <p:ext uri="{BB962C8B-B14F-4D97-AF65-F5344CB8AC3E}">
        <p14:creationId xmlns:p14="http://schemas.microsoft.com/office/powerpoint/2010/main" val="1782133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7066710-E9F9-4E4B-B1EF-456430B0146A}"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670638-EA33-3A45-A24E-162D713BF8B6}" type="slidenum">
              <a:rPr lang="en-US" smtClean="0"/>
              <a:t>‹#›</a:t>
            </a:fld>
            <a:endParaRPr lang="en-US"/>
          </a:p>
        </p:txBody>
      </p:sp>
    </p:spTree>
    <p:extLst>
      <p:ext uri="{BB962C8B-B14F-4D97-AF65-F5344CB8AC3E}">
        <p14:creationId xmlns:p14="http://schemas.microsoft.com/office/powerpoint/2010/main" val="2811276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066710-E9F9-4E4B-B1EF-456430B0146A}" type="datetimeFigureOut">
              <a:rPr lang="en-US" smtClean="0"/>
              <a:t>3/2/2018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670638-EA33-3A45-A24E-162D713BF8B6}" type="slidenum">
              <a:rPr lang="en-US" smtClean="0"/>
              <a:t>‹#›</a:t>
            </a:fld>
            <a:endParaRPr lang="en-US"/>
          </a:p>
        </p:txBody>
      </p:sp>
    </p:spTree>
    <p:extLst>
      <p:ext uri="{BB962C8B-B14F-4D97-AF65-F5344CB8AC3E}">
        <p14:creationId xmlns:p14="http://schemas.microsoft.com/office/powerpoint/2010/main" val="3309665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1.xml"/><Relationship Id="rId4" Type="http://schemas.openxmlformats.org/officeDocument/2006/relationships/image" Target="../media/image12.tiff"/></Relationships>
</file>

<file path=ppt/slides/_rels/slide13.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tif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dirty="0">
                <a:latin typeface="Arial Black"/>
                <a:cs typeface="Arial Black"/>
              </a:rPr>
              <a:t>Participatory democracy </a:t>
            </a:r>
            <a:br>
              <a:rPr lang="en-US" dirty="0">
                <a:latin typeface="Arial Black"/>
                <a:cs typeface="Arial Black"/>
              </a:rPr>
            </a:br>
            <a:r>
              <a:rPr lang="en-US" dirty="0">
                <a:latin typeface="Arial Black"/>
                <a:cs typeface="Arial Black"/>
              </a:rPr>
              <a:t>in the age of angry publics</a:t>
            </a:r>
          </a:p>
        </p:txBody>
      </p:sp>
      <p:sp>
        <p:nvSpPr>
          <p:cNvPr id="3" name="Subtitle 2"/>
          <p:cNvSpPr>
            <a:spLocks noGrp="1"/>
          </p:cNvSpPr>
          <p:nvPr>
            <p:ph type="subTitle" idx="1"/>
          </p:nvPr>
        </p:nvSpPr>
        <p:spPr>
          <a:xfrm>
            <a:off x="685799" y="4431422"/>
            <a:ext cx="7376243" cy="1752600"/>
          </a:xfrm>
        </p:spPr>
        <p:txBody>
          <a:bodyPr>
            <a:normAutofit/>
          </a:bodyPr>
          <a:lstStyle/>
          <a:p>
            <a:pPr algn="l"/>
            <a:r>
              <a:rPr lang="en-US" sz="2800" dirty="0"/>
              <a:t>Nick </a:t>
            </a:r>
            <a:r>
              <a:rPr lang="en-US" sz="2800" dirty="0" err="1"/>
              <a:t>Mahony</a:t>
            </a:r>
            <a:r>
              <a:rPr lang="en-US" sz="2800" dirty="0"/>
              <a:t>, Raymond Williams Foundation</a:t>
            </a:r>
          </a:p>
        </p:txBody>
      </p:sp>
    </p:spTree>
    <p:extLst>
      <p:ext uri="{BB962C8B-B14F-4D97-AF65-F5344CB8AC3E}">
        <p14:creationId xmlns:p14="http://schemas.microsoft.com/office/powerpoint/2010/main" val="3133678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493969"/>
            <a:ext cx="8117263" cy="1470025"/>
          </a:xfrm>
        </p:spPr>
        <p:txBody>
          <a:bodyPr>
            <a:normAutofit fontScale="90000"/>
          </a:bodyPr>
          <a:lstStyle/>
          <a:p>
            <a:pPr algn="l"/>
            <a:br>
              <a:rPr lang="en-US" sz="2800" dirty="0">
                <a:solidFill>
                  <a:schemeClr val="bg1">
                    <a:lumMod val="50000"/>
                  </a:schemeClr>
                </a:solidFill>
                <a:latin typeface="Arial Black"/>
                <a:cs typeface="Arial Black"/>
              </a:rPr>
            </a:br>
            <a:r>
              <a:rPr lang="en-US" sz="2800" dirty="0">
                <a:latin typeface="Arial Black"/>
                <a:cs typeface="Arial Black"/>
              </a:rPr>
              <a:t>Politics of public mediation: </a:t>
            </a:r>
            <a:br>
              <a:rPr lang="en-US" sz="2800" dirty="0">
                <a:latin typeface="Arial Black"/>
                <a:cs typeface="Arial Black"/>
              </a:rPr>
            </a:br>
            <a:r>
              <a:rPr lang="en-US" sz="2800" dirty="0">
                <a:latin typeface="Arial Black"/>
                <a:cs typeface="Arial Black"/>
              </a:rPr>
              <a:t>forging approaches to participatory democracy to support diversifying forms of engagement and socio-political action</a:t>
            </a:r>
            <a:br>
              <a:rPr lang="en-US" sz="2800" dirty="0">
                <a:solidFill>
                  <a:schemeClr val="bg1">
                    <a:lumMod val="50000"/>
                  </a:schemeClr>
                </a:solidFill>
                <a:latin typeface="Arial Black"/>
                <a:cs typeface="Arial Black"/>
              </a:rPr>
            </a:br>
            <a:br>
              <a:rPr lang="en-US" sz="2800" dirty="0">
                <a:solidFill>
                  <a:schemeClr val="bg1">
                    <a:lumMod val="50000"/>
                  </a:schemeClr>
                </a:solidFill>
                <a:latin typeface="Arial Black"/>
                <a:cs typeface="Arial Black"/>
              </a:rPr>
            </a:br>
            <a:r>
              <a:rPr lang="en-US" sz="2700" dirty="0">
                <a:solidFill>
                  <a:schemeClr val="bg1">
                    <a:lumMod val="50000"/>
                  </a:schemeClr>
                </a:solidFill>
                <a:latin typeface="Arial Black"/>
                <a:cs typeface="Arial Black"/>
              </a:rPr>
              <a:t>- Examples neither wholly </a:t>
            </a:r>
            <a:r>
              <a:rPr lang="en-US" sz="2700" dirty="0" err="1">
                <a:solidFill>
                  <a:schemeClr val="bg1">
                    <a:lumMod val="50000"/>
                  </a:schemeClr>
                </a:solidFill>
                <a:latin typeface="Arial Black"/>
                <a:cs typeface="Arial Black"/>
              </a:rPr>
              <a:t>centralised</a:t>
            </a:r>
            <a:r>
              <a:rPr lang="en-US" sz="2700" dirty="0">
                <a:solidFill>
                  <a:schemeClr val="bg1">
                    <a:lumMod val="50000"/>
                  </a:schemeClr>
                </a:solidFill>
                <a:latin typeface="Arial Black"/>
                <a:cs typeface="Arial Black"/>
              </a:rPr>
              <a:t> and hierarchical nor wholly </a:t>
            </a:r>
            <a:r>
              <a:rPr lang="en-US" sz="2700" dirty="0" err="1">
                <a:solidFill>
                  <a:schemeClr val="bg1">
                    <a:lumMod val="50000"/>
                  </a:schemeClr>
                </a:solidFill>
                <a:latin typeface="Arial Black"/>
                <a:cs typeface="Arial Black"/>
              </a:rPr>
              <a:t>privatised</a:t>
            </a:r>
            <a:r>
              <a:rPr lang="en-US" sz="2700" dirty="0">
                <a:solidFill>
                  <a:schemeClr val="bg1">
                    <a:lumMod val="50000"/>
                  </a:schemeClr>
                </a:solidFill>
                <a:latin typeface="Arial Black"/>
                <a:cs typeface="Arial Black"/>
              </a:rPr>
              <a:t> and competitive</a:t>
            </a:r>
            <a:br>
              <a:rPr lang="en-US" sz="2700" dirty="0">
                <a:solidFill>
                  <a:schemeClr val="bg1">
                    <a:lumMod val="50000"/>
                  </a:schemeClr>
                </a:solidFill>
                <a:latin typeface="Arial Black"/>
                <a:cs typeface="Arial Black"/>
              </a:rPr>
            </a:br>
            <a:r>
              <a:rPr lang="en-US" sz="2700" dirty="0">
                <a:solidFill>
                  <a:schemeClr val="bg1">
                    <a:lumMod val="50000"/>
                  </a:schemeClr>
                </a:solidFill>
                <a:latin typeface="Arial Black"/>
                <a:cs typeface="Arial Black"/>
              </a:rPr>
              <a:t>- Though not </a:t>
            </a:r>
            <a:r>
              <a:rPr lang="en-US" sz="2700" i="1" dirty="0">
                <a:solidFill>
                  <a:schemeClr val="bg1">
                    <a:lumMod val="50000"/>
                  </a:schemeClr>
                </a:solidFill>
                <a:latin typeface="Arial Black"/>
                <a:cs typeface="Arial Black"/>
              </a:rPr>
              <a:t>participatory</a:t>
            </a:r>
            <a:r>
              <a:rPr lang="en-US" sz="2700" dirty="0">
                <a:solidFill>
                  <a:schemeClr val="bg1">
                    <a:lumMod val="50000"/>
                  </a:schemeClr>
                </a:solidFill>
                <a:latin typeface="Arial Black"/>
                <a:cs typeface="Arial Black"/>
              </a:rPr>
              <a:t> or </a:t>
            </a:r>
            <a:r>
              <a:rPr lang="en-US" sz="2700" i="1" dirty="0">
                <a:solidFill>
                  <a:schemeClr val="bg1">
                    <a:lumMod val="50000"/>
                  </a:schemeClr>
                </a:solidFill>
                <a:latin typeface="Arial Black"/>
                <a:cs typeface="Arial Black"/>
              </a:rPr>
              <a:t>democratic</a:t>
            </a:r>
            <a:r>
              <a:rPr lang="en-US" sz="2700" dirty="0">
                <a:solidFill>
                  <a:schemeClr val="bg1">
                    <a:lumMod val="50000"/>
                  </a:schemeClr>
                </a:solidFill>
                <a:latin typeface="Arial Black"/>
                <a:cs typeface="Arial Black"/>
              </a:rPr>
              <a:t> in the same ways either</a:t>
            </a:r>
            <a:br>
              <a:rPr lang="en-US" sz="2700" dirty="0">
                <a:solidFill>
                  <a:schemeClr val="bg1">
                    <a:lumMod val="50000"/>
                  </a:schemeClr>
                </a:solidFill>
                <a:latin typeface="Arial Black"/>
                <a:cs typeface="Arial Black"/>
              </a:rPr>
            </a:br>
            <a:r>
              <a:rPr lang="en-US" sz="2700" dirty="0">
                <a:solidFill>
                  <a:schemeClr val="bg1">
                    <a:lumMod val="50000"/>
                  </a:schemeClr>
                </a:solidFill>
                <a:latin typeface="Arial Black"/>
                <a:cs typeface="Arial Black"/>
              </a:rPr>
              <a:t>- </a:t>
            </a:r>
            <a:r>
              <a:rPr lang="en-US" sz="2700" dirty="0" err="1">
                <a:solidFill>
                  <a:schemeClr val="bg1">
                    <a:lumMod val="50000"/>
                  </a:schemeClr>
                </a:solidFill>
                <a:latin typeface="Arial Black"/>
                <a:cs typeface="Arial Black"/>
              </a:rPr>
              <a:t>Organinsers</a:t>
            </a:r>
            <a:r>
              <a:rPr lang="en-US" sz="2700" dirty="0">
                <a:solidFill>
                  <a:schemeClr val="bg1">
                    <a:lumMod val="50000"/>
                  </a:schemeClr>
                </a:solidFill>
                <a:latin typeface="Arial Black"/>
                <a:cs typeface="Arial Black"/>
              </a:rPr>
              <a:t>’, participants and sponsors have broad range of roles</a:t>
            </a:r>
            <a:br>
              <a:rPr lang="en-US" sz="2700" dirty="0">
                <a:solidFill>
                  <a:schemeClr val="bg1">
                    <a:lumMod val="50000"/>
                  </a:schemeClr>
                </a:solidFill>
                <a:latin typeface="Arial Black"/>
                <a:cs typeface="Arial Black"/>
              </a:rPr>
            </a:br>
            <a:r>
              <a:rPr lang="en-US" sz="2700" dirty="0">
                <a:solidFill>
                  <a:schemeClr val="bg1">
                    <a:lumMod val="50000"/>
                  </a:schemeClr>
                </a:solidFill>
                <a:latin typeface="Arial Black"/>
                <a:cs typeface="Arial Black"/>
              </a:rPr>
              <a:t>- Diversity also in terms of the kinds of participatory cultures and ethos’ of </a:t>
            </a:r>
            <a:r>
              <a:rPr lang="en-US" sz="2700" dirty="0" err="1">
                <a:solidFill>
                  <a:schemeClr val="bg1">
                    <a:lumMod val="50000"/>
                  </a:schemeClr>
                </a:solidFill>
                <a:latin typeface="Arial Black"/>
                <a:cs typeface="Arial Black"/>
              </a:rPr>
              <a:t>democratisation</a:t>
            </a:r>
            <a:r>
              <a:rPr lang="en-US" sz="2700" dirty="0">
                <a:solidFill>
                  <a:schemeClr val="bg1">
                    <a:lumMod val="50000"/>
                  </a:schemeClr>
                </a:solidFill>
                <a:latin typeface="Arial Black"/>
                <a:cs typeface="Arial Black"/>
              </a:rPr>
              <a:t> being supported </a:t>
            </a:r>
            <a:br>
              <a:rPr lang="en-US" sz="2700" dirty="0">
                <a:solidFill>
                  <a:schemeClr val="bg1">
                    <a:lumMod val="50000"/>
                  </a:schemeClr>
                </a:solidFill>
                <a:latin typeface="Arial Black"/>
                <a:cs typeface="Arial Black"/>
              </a:rPr>
            </a:br>
            <a:r>
              <a:rPr lang="en-US" sz="2700" dirty="0">
                <a:solidFill>
                  <a:schemeClr val="bg1">
                    <a:lumMod val="50000"/>
                  </a:schemeClr>
                </a:solidFill>
                <a:latin typeface="Arial Black"/>
                <a:cs typeface="Arial Black"/>
              </a:rPr>
              <a:t>- Range of complex and dynamic struggles over who’s in charge (and over what </a:t>
            </a:r>
            <a:r>
              <a:rPr lang="en-US" sz="2700" i="1" dirty="0">
                <a:solidFill>
                  <a:schemeClr val="bg1">
                    <a:lumMod val="50000"/>
                  </a:schemeClr>
                </a:solidFill>
                <a:latin typeface="Arial Black"/>
                <a:cs typeface="Arial Black"/>
              </a:rPr>
              <a:t>being in charge</a:t>
            </a:r>
            <a:r>
              <a:rPr lang="en-US" sz="2700" dirty="0">
                <a:solidFill>
                  <a:schemeClr val="bg1">
                    <a:lumMod val="50000"/>
                  </a:schemeClr>
                </a:solidFill>
                <a:latin typeface="Arial Black"/>
                <a:cs typeface="Arial Black"/>
              </a:rPr>
              <a:t> means)</a:t>
            </a:r>
          </a:p>
        </p:txBody>
      </p:sp>
    </p:spTree>
    <p:extLst>
      <p:ext uri="{BB962C8B-B14F-4D97-AF65-F5344CB8AC3E}">
        <p14:creationId xmlns:p14="http://schemas.microsoft.com/office/powerpoint/2010/main" val="3558255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493969"/>
            <a:ext cx="8117263" cy="1470025"/>
          </a:xfrm>
        </p:spPr>
        <p:txBody>
          <a:bodyPr>
            <a:normAutofit fontScale="90000"/>
          </a:bodyPr>
          <a:lstStyle/>
          <a:p>
            <a:pPr algn="l"/>
            <a:br>
              <a:rPr lang="en-US" sz="2800" dirty="0">
                <a:solidFill>
                  <a:schemeClr val="bg1">
                    <a:lumMod val="50000"/>
                  </a:schemeClr>
                </a:solidFill>
                <a:latin typeface="Arial Black"/>
                <a:cs typeface="Arial Black"/>
              </a:rPr>
            </a:br>
            <a:r>
              <a:rPr lang="en-US" sz="2800" dirty="0">
                <a:solidFill>
                  <a:srgbClr val="000000"/>
                </a:solidFill>
                <a:latin typeface="Arial Black"/>
                <a:cs typeface="Arial Black"/>
              </a:rPr>
              <a:t>Politics of public mediation: </a:t>
            </a:r>
            <a:br>
              <a:rPr lang="en-US" sz="2800" dirty="0">
                <a:solidFill>
                  <a:srgbClr val="000000"/>
                </a:solidFill>
                <a:latin typeface="Arial Black"/>
                <a:cs typeface="Arial Black"/>
              </a:rPr>
            </a:br>
            <a:r>
              <a:rPr lang="en-US" sz="2800" dirty="0">
                <a:solidFill>
                  <a:srgbClr val="000000"/>
                </a:solidFill>
                <a:latin typeface="Arial Black"/>
                <a:cs typeface="Arial Black"/>
              </a:rPr>
              <a:t>forging approaches to participatory democracy to support diversifying forms of engagement and socio-political action</a:t>
            </a:r>
            <a:br>
              <a:rPr lang="en-US" sz="2800" dirty="0">
                <a:solidFill>
                  <a:schemeClr val="bg1">
                    <a:lumMod val="50000"/>
                  </a:schemeClr>
                </a:solidFill>
                <a:latin typeface="Arial Black"/>
                <a:cs typeface="Arial Black"/>
              </a:rPr>
            </a:br>
            <a:br>
              <a:rPr lang="en-US" sz="2800" dirty="0">
                <a:solidFill>
                  <a:schemeClr val="bg1">
                    <a:lumMod val="50000"/>
                  </a:schemeClr>
                </a:solidFill>
                <a:latin typeface="Arial Black"/>
                <a:cs typeface="Arial Black"/>
              </a:rPr>
            </a:br>
            <a:br>
              <a:rPr lang="en-US" sz="2800" dirty="0">
                <a:solidFill>
                  <a:schemeClr val="bg1">
                    <a:lumMod val="50000"/>
                  </a:schemeClr>
                </a:solidFill>
                <a:latin typeface="Arial Black"/>
                <a:cs typeface="Arial Black"/>
              </a:rPr>
            </a:br>
            <a:br>
              <a:rPr lang="en-US" sz="2800" dirty="0">
                <a:solidFill>
                  <a:schemeClr val="bg1">
                    <a:lumMod val="50000"/>
                  </a:schemeClr>
                </a:solidFill>
                <a:latin typeface="Arial Black"/>
                <a:cs typeface="Arial Black"/>
              </a:rPr>
            </a:br>
            <a:r>
              <a:rPr lang="en-US" sz="2700" dirty="0">
                <a:solidFill>
                  <a:schemeClr val="bg1">
                    <a:lumMod val="50000"/>
                  </a:schemeClr>
                </a:solidFill>
                <a:latin typeface="Arial Black"/>
                <a:cs typeface="Arial Black"/>
              </a:rPr>
              <a:t>- So against contemporary background of apparent </a:t>
            </a:r>
            <a:r>
              <a:rPr lang="en-US" sz="2700" dirty="0" err="1">
                <a:solidFill>
                  <a:schemeClr val="bg1">
                    <a:lumMod val="50000"/>
                  </a:schemeClr>
                </a:solidFill>
                <a:latin typeface="Arial Black"/>
                <a:cs typeface="Arial Black"/>
              </a:rPr>
              <a:t>polarisation</a:t>
            </a:r>
            <a:r>
              <a:rPr lang="en-US" sz="2700" dirty="0">
                <a:solidFill>
                  <a:schemeClr val="bg1">
                    <a:lumMod val="50000"/>
                  </a:schemeClr>
                </a:solidFill>
                <a:latin typeface="Arial Black"/>
                <a:cs typeface="Arial Black"/>
              </a:rPr>
              <a:t>, fragmentation, complexity, alienation and crisis… what might a </a:t>
            </a:r>
            <a:r>
              <a:rPr lang="en-US" sz="2700" i="1" dirty="0">
                <a:solidFill>
                  <a:schemeClr val="bg1">
                    <a:lumMod val="50000"/>
                  </a:schemeClr>
                </a:solidFill>
                <a:latin typeface="Arial Black"/>
                <a:cs typeface="Arial Black"/>
              </a:rPr>
              <a:t>progressive politics of participatory democracy and engagement </a:t>
            </a:r>
            <a:r>
              <a:rPr lang="en-US" sz="2700" dirty="0">
                <a:solidFill>
                  <a:schemeClr val="bg1">
                    <a:lumMod val="50000"/>
                  </a:schemeClr>
                </a:solidFill>
                <a:latin typeface="Arial Black"/>
                <a:cs typeface="Arial Black"/>
              </a:rPr>
              <a:t>entail</a:t>
            </a:r>
            <a:r>
              <a:rPr lang="en-US" sz="2700" i="1" dirty="0">
                <a:solidFill>
                  <a:schemeClr val="bg1">
                    <a:lumMod val="50000"/>
                  </a:schemeClr>
                </a:solidFill>
                <a:latin typeface="Arial Black"/>
                <a:cs typeface="Arial Black"/>
              </a:rPr>
              <a:t> </a:t>
            </a:r>
            <a:r>
              <a:rPr lang="en-US" sz="2700" dirty="0">
                <a:solidFill>
                  <a:schemeClr val="bg1">
                    <a:lumMod val="50000"/>
                  </a:schemeClr>
                </a:solidFill>
                <a:latin typeface="Arial Black"/>
                <a:cs typeface="Arial Black"/>
              </a:rPr>
              <a:t>today?</a:t>
            </a:r>
            <a:br>
              <a:rPr lang="en-US" sz="2700" dirty="0">
                <a:solidFill>
                  <a:schemeClr val="bg1">
                    <a:lumMod val="50000"/>
                  </a:schemeClr>
                </a:solidFill>
                <a:latin typeface="Arial Black"/>
                <a:cs typeface="Arial Black"/>
              </a:rPr>
            </a:br>
            <a:br>
              <a:rPr lang="en-US" sz="2700" dirty="0">
                <a:solidFill>
                  <a:schemeClr val="bg1">
                    <a:lumMod val="50000"/>
                  </a:schemeClr>
                </a:solidFill>
                <a:latin typeface="Arial Black"/>
                <a:cs typeface="Arial Black"/>
              </a:rPr>
            </a:br>
            <a:r>
              <a:rPr lang="en-US" sz="2700" dirty="0">
                <a:solidFill>
                  <a:schemeClr val="bg1">
                    <a:lumMod val="50000"/>
                  </a:schemeClr>
                </a:solidFill>
                <a:latin typeface="Arial Black"/>
                <a:cs typeface="Arial Black"/>
              </a:rPr>
              <a:t>- In this landscape, what positions can/should engaged researchers and community activists take: </a:t>
            </a:r>
            <a:r>
              <a:rPr lang="en-US" sz="2700" i="1" dirty="0">
                <a:solidFill>
                  <a:schemeClr val="bg1">
                    <a:lumMod val="50000"/>
                  </a:schemeClr>
                </a:solidFill>
                <a:latin typeface="Arial Black"/>
                <a:cs typeface="Arial Black"/>
              </a:rPr>
              <a:t>‘inside’ or ‘outside’ of contemporary  struggles over participatory democracy</a:t>
            </a:r>
            <a:r>
              <a:rPr lang="en-US" sz="2700" dirty="0">
                <a:solidFill>
                  <a:schemeClr val="bg1">
                    <a:lumMod val="50000"/>
                  </a:schemeClr>
                </a:solidFill>
                <a:latin typeface="Arial Black"/>
                <a:cs typeface="Arial Black"/>
              </a:rPr>
              <a:t>?</a:t>
            </a:r>
          </a:p>
        </p:txBody>
      </p:sp>
    </p:spTree>
    <p:extLst>
      <p:ext uri="{BB962C8B-B14F-4D97-AF65-F5344CB8AC3E}">
        <p14:creationId xmlns:p14="http://schemas.microsoft.com/office/powerpoint/2010/main" val="2978744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u2.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6825" y="-27285"/>
            <a:ext cx="5089124" cy="6885285"/>
          </a:xfrm>
          <a:prstGeom prst="rect">
            <a:avLst/>
          </a:prstGeom>
        </p:spPr>
      </p:pic>
      <p:pic>
        <p:nvPicPr>
          <p:cNvPr id="5" name="Picture 4" descr="ou3.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9810" y="4003246"/>
            <a:ext cx="4965700" cy="2730500"/>
          </a:xfrm>
          <a:prstGeom prst="rect">
            <a:avLst/>
          </a:prstGeom>
        </p:spPr>
      </p:pic>
      <p:pic>
        <p:nvPicPr>
          <p:cNvPr id="3" name="Picture 2" descr="ou1.tif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9371" y="759330"/>
            <a:ext cx="3465022" cy="4736361"/>
          </a:xfrm>
          <a:prstGeom prst="rect">
            <a:avLst/>
          </a:prstGeom>
        </p:spPr>
      </p:pic>
    </p:spTree>
    <p:extLst>
      <p:ext uri="{BB962C8B-B14F-4D97-AF65-F5344CB8AC3E}">
        <p14:creationId xmlns:p14="http://schemas.microsoft.com/office/powerpoint/2010/main" val="21668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493969"/>
            <a:ext cx="8117263" cy="1470025"/>
          </a:xfrm>
        </p:spPr>
        <p:txBody>
          <a:bodyPr>
            <a:normAutofit/>
          </a:bodyPr>
          <a:lstStyle/>
          <a:p>
            <a:pPr algn="l"/>
            <a:endParaRPr lang="en-US" sz="2800" dirty="0">
              <a:solidFill>
                <a:schemeClr val="bg1">
                  <a:lumMod val="50000"/>
                </a:schemeClr>
              </a:solidFill>
              <a:latin typeface="Arial Black"/>
              <a:cs typeface="Arial Black"/>
            </a:endParaRPr>
          </a:p>
        </p:txBody>
      </p:sp>
      <p:pic>
        <p:nvPicPr>
          <p:cNvPr id="3" name="Picture 2" descr="o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834" y="0"/>
            <a:ext cx="10256654" cy="6858000"/>
          </a:xfrm>
          <a:prstGeom prst="rect">
            <a:avLst/>
          </a:prstGeom>
        </p:spPr>
      </p:pic>
    </p:spTree>
    <p:extLst>
      <p:ext uri="{BB962C8B-B14F-4D97-AF65-F5344CB8AC3E}">
        <p14:creationId xmlns:p14="http://schemas.microsoft.com/office/powerpoint/2010/main" val="2603696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493969"/>
            <a:ext cx="8117263" cy="1470025"/>
          </a:xfrm>
        </p:spPr>
        <p:txBody>
          <a:bodyPr>
            <a:normAutofit/>
          </a:bodyPr>
          <a:lstStyle/>
          <a:p>
            <a:pPr algn="l"/>
            <a:endParaRPr lang="en-US" sz="2800" dirty="0">
              <a:solidFill>
                <a:schemeClr val="bg1">
                  <a:lumMod val="50000"/>
                </a:schemeClr>
              </a:solidFill>
              <a:latin typeface="Arial Black"/>
              <a:cs typeface="Arial Black"/>
            </a:endParaRPr>
          </a:p>
        </p:txBody>
      </p:sp>
      <p:pic>
        <p:nvPicPr>
          <p:cNvPr id="4" name="Picture 3" descr="MCD2.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89000"/>
            <a:ext cx="9144000" cy="5068127"/>
          </a:xfrm>
          <a:prstGeom prst="rect">
            <a:avLst/>
          </a:prstGeom>
        </p:spPr>
      </p:pic>
    </p:spTree>
    <p:extLst>
      <p:ext uri="{BB962C8B-B14F-4D97-AF65-F5344CB8AC3E}">
        <p14:creationId xmlns:p14="http://schemas.microsoft.com/office/powerpoint/2010/main" val="2438628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493969"/>
            <a:ext cx="8117263" cy="1470025"/>
          </a:xfrm>
        </p:spPr>
        <p:txBody>
          <a:bodyPr>
            <a:normAutofit fontScale="90000"/>
          </a:bodyPr>
          <a:lstStyle/>
          <a:p>
            <a:pPr algn="l"/>
            <a:br>
              <a:rPr lang="en-US" sz="2800" dirty="0">
                <a:solidFill>
                  <a:schemeClr val="bg1">
                    <a:lumMod val="50000"/>
                  </a:schemeClr>
                </a:solidFill>
                <a:latin typeface="Arial Black"/>
                <a:cs typeface="Arial Black"/>
              </a:rPr>
            </a:br>
            <a:r>
              <a:rPr lang="en-US" sz="2800" dirty="0">
                <a:solidFill>
                  <a:srgbClr val="000000"/>
                </a:solidFill>
                <a:latin typeface="Arial Black"/>
                <a:cs typeface="Arial Black"/>
              </a:rPr>
              <a:t>Politics of public mediation: </a:t>
            </a:r>
            <a:br>
              <a:rPr lang="en-US" sz="2800" dirty="0">
                <a:solidFill>
                  <a:srgbClr val="000000"/>
                </a:solidFill>
                <a:latin typeface="Arial Black"/>
                <a:cs typeface="Arial Black"/>
              </a:rPr>
            </a:br>
            <a:r>
              <a:rPr lang="en-US" sz="2800" dirty="0">
                <a:solidFill>
                  <a:srgbClr val="000000"/>
                </a:solidFill>
                <a:latin typeface="Arial Black"/>
                <a:cs typeface="Arial Black"/>
              </a:rPr>
              <a:t>forging approaches to participatory democracy to support diversifying forms of engagement and socio-political action</a:t>
            </a:r>
            <a:br>
              <a:rPr lang="en-US" sz="2800" dirty="0">
                <a:solidFill>
                  <a:schemeClr val="bg1">
                    <a:lumMod val="50000"/>
                  </a:schemeClr>
                </a:solidFill>
                <a:latin typeface="Arial Black"/>
                <a:cs typeface="Arial Black"/>
              </a:rPr>
            </a:br>
            <a:br>
              <a:rPr lang="en-US" sz="2800" dirty="0">
                <a:solidFill>
                  <a:schemeClr val="bg1">
                    <a:lumMod val="50000"/>
                  </a:schemeClr>
                </a:solidFill>
                <a:latin typeface="Arial Black"/>
                <a:cs typeface="Arial Black"/>
              </a:rPr>
            </a:br>
            <a:br>
              <a:rPr lang="en-US" sz="2800" dirty="0">
                <a:solidFill>
                  <a:schemeClr val="bg1">
                    <a:lumMod val="50000"/>
                  </a:schemeClr>
                </a:solidFill>
                <a:latin typeface="Arial Black"/>
                <a:cs typeface="Arial Black"/>
              </a:rPr>
            </a:br>
            <a:br>
              <a:rPr lang="en-US" sz="2800" dirty="0">
                <a:solidFill>
                  <a:schemeClr val="bg1">
                    <a:lumMod val="50000"/>
                  </a:schemeClr>
                </a:solidFill>
                <a:latin typeface="Arial Black"/>
                <a:cs typeface="Arial Black"/>
              </a:rPr>
            </a:br>
            <a:r>
              <a:rPr lang="en-US" sz="2700" dirty="0">
                <a:solidFill>
                  <a:schemeClr val="bg1">
                    <a:lumMod val="50000"/>
                  </a:schemeClr>
                </a:solidFill>
                <a:latin typeface="Arial Black"/>
                <a:cs typeface="Arial Black"/>
              </a:rPr>
              <a:t>- Cognitive justice (Santos) / role of ‘experts’</a:t>
            </a:r>
            <a:br>
              <a:rPr lang="en-US" sz="2700" dirty="0">
                <a:solidFill>
                  <a:schemeClr val="bg1">
                    <a:lumMod val="50000"/>
                  </a:schemeClr>
                </a:solidFill>
                <a:latin typeface="Arial Black"/>
                <a:cs typeface="Arial Black"/>
              </a:rPr>
            </a:br>
            <a:br>
              <a:rPr lang="en-US" sz="2700" dirty="0">
                <a:solidFill>
                  <a:schemeClr val="bg1">
                    <a:lumMod val="50000"/>
                  </a:schemeClr>
                </a:solidFill>
                <a:latin typeface="Arial Black"/>
                <a:cs typeface="Arial Black"/>
              </a:rPr>
            </a:br>
            <a:r>
              <a:rPr lang="en-US" sz="2700" dirty="0">
                <a:solidFill>
                  <a:schemeClr val="bg1">
                    <a:lumMod val="50000"/>
                  </a:schemeClr>
                </a:solidFill>
                <a:latin typeface="Arial Black"/>
                <a:cs typeface="Arial Black"/>
              </a:rPr>
              <a:t>- Cultural justice (e.g. Williams)</a:t>
            </a:r>
            <a:br>
              <a:rPr lang="en-US" sz="2700" dirty="0">
                <a:solidFill>
                  <a:schemeClr val="bg1">
                    <a:lumMod val="50000"/>
                  </a:schemeClr>
                </a:solidFill>
                <a:latin typeface="Arial Black"/>
                <a:cs typeface="Arial Black"/>
              </a:rPr>
            </a:br>
            <a:br>
              <a:rPr lang="en-US" sz="2700" dirty="0">
                <a:solidFill>
                  <a:schemeClr val="bg1">
                    <a:lumMod val="50000"/>
                  </a:schemeClr>
                </a:solidFill>
                <a:latin typeface="Arial Black"/>
                <a:cs typeface="Arial Black"/>
              </a:rPr>
            </a:br>
            <a:r>
              <a:rPr lang="en-US" sz="2700" dirty="0">
                <a:solidFill>
                  <a:schemeClr val="bg1">
                    <a:lumMod val="50000"/>
                  </a:schemeClr>
                </a:solidFill>
                <a:latin typeface="Arial Black"/>
                <a:cs typeface="Arial Black"/>
              </a:rPr>
              <a:t>- Economic justice and forging </a:t>
            </a:r>
            <a:r>
              <a:rPr lang="en-US" sz="2700">
                <a:solidFill>
                  <a:schemeClr val="bg1">
                    <a:lumMod val="50000"/>
                  </a:schemeClr>
                </a:solidFill>
                <a:latin typeface="Arial Black"/>
                <a:cs typeface="Arial Black"/>
              </a:rPr>
              <a:t>alternative ‘solidarity economies’</a:t>
            </a:r>
            <a:br>
              <a:rPr lang="en-US" sz="2700">
                <a:solidFill>
                  <a:schemeClr val="bg1">
                    <a:lumMod val="50000"/>
                  </a:schemeClr>
                </a:solidFill>
                <a:latin typeface="Arial Black"/>
                <a:cs typeface="Arial Black"/>
              </a:rPr>
            </a:br>
            <a:br>
              <a:rPr lang="en-US" sz="2700" dirty="0">
                <a:solidFill>
                  <a:schemeClr val="bg1">
                    <a:lumMod val="50000"/>
                  </a:schemeClr>
                </a:solidFill>
                <a:latin typeface="Arial Black"/>
                <a:cs typeface="Arial Black"/>
              </a:rPr>
            </a:br>
            <a:r>
              <a:rPr lang="en-US" sz="2700" dirty="0">
                <a:solidFill>
                  <a:schemeClr val="bg1">
                    <a:lumMod val="50000"/>
                  </a:schemeClr>
                </a:solidFill>
                <a:latin typeface="Arial Black"/>
                <a:cs typeface="Arial Black"/>
              </a:rPr>
              <a:t>- Democratic justice, political and creative participation and the renovation of progressive publics</a:t>
            </a:r>
          </a:p>
        </p:txBody>
      </p:sp>
    </p:spTree>
    <p:extLst>
      <p:ext uri="{BB962C8B-B14F-4D97-AF65-F5344CB8AC3E}">
        <p14:creationId xmlns:p14="http://schemas.microsoft.com/office/powerpoint/2010/main" val="2466033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493969"/>
            <a:ext cx="8697068" cy="1470025"/>
          </a:xfrm>
        </p:spPr>
        <p:txBody>
          <a:bodyPr>
            <a:normAutofit fontScale="90000"/>
          </a:bodyPr>
          <a:lstStyle/>
          <a:p>
            <a:pPr algn="l"/>
            <a:br>
              <a:rPr lang="en-US" sz="2800" dirty="0">
                <a:solidFill>
                  <a:schemeClr val="bg1">
                    <a:lumMod val="50000"/>
                  </a:schemeClr>
                </a:solidFill>
                <a:latin typeface="Arial Black"/>
                <a:cs typeface="Arial Black"/>
              </a:rPr>
            </a:br>
            <a:r>
              <a:rPr lang="en-US" sz="2700" dirty="0">
                <a:solidFill>
                  <a:srgbClr val="000000"/>
                </a:solidFill>
                <a:latin typeface="Arial Black"/>
                <a:cs typeface="Arial Black"/>
              </a:rPr>
              <a:t>Background</a:t>
            </a:r>
            <a:br>
              <a:rPr lang="en-US" sz="2700" dirty="0">
                <a:solidFill>
                  <a:schemeClr val="bg1">
                    <a:lumMod val="50000"/>
                  </a:schemeClr>
                </a:solidFill>
                <a:latin typeface="Arial Black"/>
                <a:cs typeface="Arial Black"/>
              </a:rPr>
            </a:br>
            <a:br>
              <a:rPr lang="en-US" sz="2700" dirty="0">
                <a:solidFill>
                  <a:schemeClr val="bg1">
                    <a:lumMod val="50000"/>
                  </a:schemeClr>
                </a:solidFill>
                <a:latin typeface="Arial Black"/>
                <a:cs typeface="Arial Black"/>
              </a:rPr>
            </a:br>
            <a:br>
              <a:rPr lang="en-US" sz="2200" dirty="0">
                <a:solidFill>
                  <a:schemeClr val="bg1">
                    <a:lumMod val="50000"/>
                  </a:schemeClr>
                </a:solidFill>
                <a:latin typeface="Arial Black"/>
                <a:cs typeface="Arial Black"/>
              </a:rPr>
            </a:br>
            <a:r>
              <a:rPr lang="en-US" sz="2200" dirty="0">
                <a:solidFill>
                  <a:schemeClr val="bg1">
                    <a:lumMod val="50000"/>
                  </a:schemeClr>
                </a:solidFill>
                <a:latin typeface="Arial Black"/>
                <a:cs typeface="Arial Black"/>
              </a:rPr>
              <a:t>- Popular alienation from political class, anger with dysfunctional markets, decline in faith in effectiveness of </a:t>
            </a:r>
            <a:r>
              <a:rPr lang="en-US" sz="2200" dirty="0" err="1">
                <a:solidFill>
                  <a:schemeClr val="bg1">
                    <a:lumMod val="50000"/>
                  </a:schemeClr>
                </a:solidFill>
                <a:latin typeface="Arial Black"/>
                <a:cs typeface="Arial Black"/>
              </a:rPr>
              <a:t>centralised</a:t>
            </a:r>
            <a:r>
              <a:rPr lang="en-US" sz="2200" dirty="0">
                <a:solidFill>
                  <a:schemeClr val="bg1">
                    <a:lumMod val="50000"/>
                  </a:schemeClr>
                </a:solidFill>
                <a:latin typeface="Arial Black"/>
                <a:cs typeface="Arial Black"/>
              </a:rPr>
              <a:t> modes of governance… these sentiments are not new, but are intensifying once again, in our distinct contemporary conditions</a:t>
            </a:r>
            <a:br>
              <a:rPr lang="en-US" sz="2200" dirty="0">
                <a:solidFill>
                  <a:schemeClr val="bg1">
                    <a:lumMod val="50000"/>
                  </a:schemeClr>
                </a:solidFill>
                <a:latin typeface="Arial Black"/>
                <a:cs typeface="Arial Black"/>
              </a:rPr>
            </a:br>
            <a:br>
              <a:rPr lang="en-US" sz="2200" dirty="0">
                <a:solidFill>
                  <a:schemeClr val="bg1">
                    <a:lumMod val="50000"/>
                  </a:schemeClr>
                </a:solidFill>
                <a:latin typeface="Arial Black"/>
                <a:cs typeface="Arial Black"/>
              </a:rPr>
            </a:br>
            <a:r>
              <a:rPr lang="en-US" sz="2200" dirty="0">
                <a:solidFill>
                  <a:schemeClr val="bg1">
                    <a:lumMod val="50000"/>
                  </a:schemeClr>
                </a:solidFill>
                <a:latin typeface="Arial Black"/>
                <a:cs typeface="Arial Black"/>
              </a:rPr>
              <a:t>- Despite many obstacles still existing to participatory democracy, we we are in midst of bout of innovation and are seeing a renewed quest for forms of democratic thinking, practice and engagement that resonate with ‘angry publics’</a:t>
            </a:r>
            <a:br>
              <a:rPr lang="en-US" sz="2200" dirty="0">
                <a:solidFill>
                  <a:schemeClr val="bg1">
                    <a:lumMod val="50000"/>
                  </a:schemeClr>
                </a:solidFill>
                <a:latin typeface="Arial Black"/>
                <a:cs typeface="Arial Black"/>
              </a:rPr>
            </a:br>
            <a:r>
              <a:rPr lang="en-US" sz="2200" dirty="0">
                <a:solidFill>
                  <a:schemeClr val="bg1">
                    <a:lumMod val="50000"/>
                  </a:schemeClr>
                </a:solidFill>
                <a:latin typeface="Arial Black"/>
                <a:cs typeface="Arial Black"/>
              </a:rPr>
              <a:t> </a:t>
            </a:r>
            <a:br>
              <a:rPr lang="en-US" sz="2200" dirty="0">
                <a:solidFill>
                  <a:schemeClr val="bg1">
                    <a:lumMod val="50000"/>
                  </a:schemeClr>
                </a:solidFill>
                <a:latin typeface="Arial Black"/>
                <a:cs typeface="Arial Black"/>
              </a:rPr>
            </a:br>
            <a:r>
              <a:rPr lang="en-US" sz="2200" dirty="0">
                <a:solidFill>
                  <a:schemeClr val="bg1">
                    <a:lumMod val="50000"/>
                  </a:schemeClr>
                </a:solidFill>
                <a:latin typeface="Arial Black"/>
                <a:cs typeface="Arial Black"/>
              </a:rPr>
              <a:t>- How can we understand the politics of these developments? In this contemporary context, how can we more effectively engage?</a:t>
            </a:r>
            <a:endParaRPr lang="en-US" sz="2700" dirty="0">
              <a:solidFill>
                <a:schemeClr val="bg1">
                  <a:lumMod val="50000"/>
                </a:schemeClr>
              </a:solidFill>
              <a:latin typeface="Arial Black"/>
              <a:cs typeface="Arial Black"/>
            </a:endParaRPr>
          </a:p>
        </p:txBody>
      </p:sp>
    </p:spTree>
    <p:extLst>
      <p:ext uri="{BB962C8B-B14F-4D97-AF65-F5344CB8AC3E}">
        <p14:creationId xmlns:p14="http://schemas.microsoft.com/office/powerpoint/2010/main" val="1098713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SA.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5043685"/>
          </a:xfrm>
          <a:prstGeom prst="rect">
            <a:avLst/>
          </a:prstGeom>
        </p:spPr>
      </p:pic>
      <p:sp>
        <p:nvSpPr>
          <p:cNvPr id="2" name="Title 1"/>
          <p:cNvSpPr>
            <a:spLocks noGrp="1"/>
          </p:cNvSpPr>
          <p:nvPr>
            <p:ph type="ctrTitle"/>
          </p:nvPr>
        </p:nvSpPr>
        <p:spPr>
          <a:xfrm>
            <a:off x="1371600" y="5075642"/>
            <a:ext cx="7772400" cy="1470025"/>
          </a:xfrm>
        </p:spPr>
        <p:txBody>
          <a:bodyPr>
            <a:normAutofit/>
          </a:bodyPr>
          <a:lstStyle/>
          <a:p>
            <a:pPr algn="r"/>
            <a:r>
              <a:rPr lang="en-US" sz="2800" dirty="0">
                <a:solidFill>
                  <a:schemeClr val="bg1">
                    <a:lumMod val="50000"/>
                  </a:schemeClr>
                </a:solidFill>
                <a:latin typeface="Arial Black"/>
                <a:cs typeface="Arial Black"/>
              </a:rPr>
              <a:t>Citizens’ Economic Council (RSA)</a:t>
            </a:r>
          </a:p>
        </p:txBody>
      </p:sp>
    </p:spTree>
    <p:extLst>
      <p:ext uri="{BB962C8B-B14F-4D97-AF65-F5344CB8AC3E}">
        <p14:creationId xmlns:p14="http://schemas.microsoft.com/office/powerpoint/2010/main" val="216008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5075642"/>
            <a:ext cx="7772400" cy="1470025"/>
          </a:xfrm>
        </p:spPr>
        <p:txBody>
          <a:bodyPr>
            <a:normAutofit/>
          </a:bodyPr>
          <a:lstStyle/>
          <a:p>
            <a:pPr algn="r"/>
            <a:r>
              <a:rPr lang="en-US" sz="2800" dirty="0">
                <a:solidFill>
                  <a:schemeClr val="bg1">
                    <a:lumMod val="50000"/>
                  </a:schemeClr>
                </a:solidFill>
                <a:latin typeface="Arial Black"/>
                <a:cs typeface="Arial Black"/>
              </a:rPr>
              <a:t>Participatory City</a:t>
            </a:r>
          </a:p>
        </p:txBody>
      </p:sp>
      <p:pic>
        <p:nvPicPr>
          <p:cNvPr id="3" name="Picture 2" descr="PCity.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553"/>
            <a:ext cx="9144000" cy="5139274"/>
          </a:xfrm>
          <a:prstGeom prst="rect">
            <a:avLst/>
          </a:prstGeom>
        </p:spPr>
      </p:pic>
    </p:spTree>
    <p:extLst>
      <p:ext uri="{BB962C8B-B14F-4D97-AF65-F5344CB8AC3E}">
        <p14:creationId xmlns:p14="http://schemas.microsoft.com/office/powerpoint/2010/main" val="998965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5075642"/>
            <a:ext cx="7772400" cy="1470025"/>
          </a:xfrm>
        </p:spPr>
        <p:txBody>
          <a:bodyPr>
            <a:normAutofit/>
          </a:bodyPr>
          <a:lstStyle/>
          <a:p>
            <a:pPr algn="r"/>
            <a:r>
              <a:rPr lang="en-US" sz="2800" dirty="0">
                <a:solidFill>
                  <a:schemeClr val="bg1">
                    <a:lumMod val="50000"/>
                  </a:schemeClr>
                </a:solidFill>
                <a:latin typeface="Arial Black"/>
                <a:cs typeface="Arial Black"/>
              </a:rPr>
              <a:t>Cooperation Jackson</a:t>
            </a:r>
          </a:p>
        </p:txBody>
      </p:sp>
      <p:pic>
        <p:nvPicPr>
          <p:cNvPr id="4" name="Picture 3" descr="CoopJackson.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924"/>
            <a:ext cx="9144000" cy="5360817"/>
          </a:xfrm>
          <a:prstGeom prst="rect">
            <a:avLst/>
          </a:prstGeom>
        </p:spPr>
      </p:pic>
    </p:spTree>
    <p:extLst>
      <p:ext uri="{BB962C8B-B14F-4D97-AF65-F5344CB8AC3E}">
        <p14:creationId xmlns:p14="http://schemas.microsoft.com/office/powerpoint/2010/main" val="3749672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5075642"/>
            <a:ext cx="7772400" cy="1470025"/>
          </a:xfrm>
        </p:spPr>
        <p:txBody>
          <a:bodyPr>
            <a:normAutofit/>
          </a:bodyPr>
          <a:lstStyle/>
          <a:p>
            <a:pPr algn="r"/>
            <a:r>
              <a:rPr lang="en-US" sz="2800" dirty="0" err="1">
                <a:solidFill>
                  <a:schemeClr val="bg1">
                    <a:lumMod val="50000"/>
                  </a:schemeClr>
                </a:solidFill>
                <a:latin typeface="Arial Black"/>
                <a:cs typeface="Arial Black"/>
              </a:rPr>
              <a:t>Brinnington</a:t>
            </a:r>
            <a:r>
              <a:rPr lang="en-US" sz="2800" dirty="0">
                <a:solidFill>
                  <a:schemeClr val="bg1">
                    <a:lumMod val="50000"/>
                  </a:schemeClr>
                </a:solidFill>
                <a:latin typeface="Arial Black"/>
                <a:cs typeface="Arial Black"/>
              </a:rPr>
              <a:t> Pantry</a:t>
            </a:r>
          </a:p>
        </p:txBody>
      </p:sp>
      <p:pic>
        <p:nvPicPr>
          <p:cNvPr id="3" name="Picture 2" descr="Brinningto.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0328"/>
            <a:ext cx="9144000" cy="5080831"/>
          </a:xfrm>
          <a:prstGeom prst="rect">
            <a:avLst/>
          </a:prstGeom>
        </p:spPr>
      </p:pic>
    </p:spTree>
    <p:extLst>
      <p:ext uri="{BB962C8B-B14F-4D97-AF65-F5344CB8AC3E}">
        <p14:creationId xmlns:p14="http://schemas.microsoft.com/office/powerpoint/2010/main" val="1792288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5075642"/>
            <a:ext cx="7772400" cy="1470025"/>
          </a:xfrm>
        </p:spPr>
        <p:txBody>
          <a:bodyPr>
            <a:normAutofit/>
          </a:bodyPr>
          <a:lstStyle/>
          <a:p>
            <a:pPr algn="r"/>
            <a:r>
              <a:rPr lang="en-US" sz="2800" dirty="0">
                <a:solidFill>
                  <a:schemeClr val="bg1">
                    <a:lumMod val="50000"/>
                  </a:schemeClr>
                </a:solidFill>
                <a:latin typeface="Arial Black"/>
                <a:cs typeface="Arial Black"/>
              </a:rPr>
              <a:t>A Community Plan for Holloway</a:t>
            </a:r>
          </a:p>
        </p:txBody>
      </p:sp>
      <p:pic>
        <p:nvPicPr>
          <p:cNvPr id="4" name="Picture 3" descr="holloway.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
            <a:ext cx="9144000" cy="4944363"/>
          </a:xfrm>
          <a:prstGeom prst="rect">
            <a:avLst/>
          </a:prstGeom>
        </p:spPr>
      </p:pic>
    </p:spTree>
    <p:extLst>
      <p:ext uri="{BB962C8B-B14F-4D97-AF65-F5344CB8AC3E}">
        <p14:creationId xmlns:p14="http://schemas.microsoft.com/office/powerpoint/2010/main" val="503751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5075642"/>
            <a:ext cx="7772400" cy="1470025"/>
          </a:xfrm>
        </p:spPr>
        <p:txBody>
          <a:bodyPr>
            <a:normAutofit/>
          </a:bodyPr>
          <a:lstStyle/>
          <a:p>
            <a:pPr algn="r"/>
            <a:r>
              <a:rPr lang="en-US" sz="2800" dirty="0">
                <a:solidFill>
                  <a:schemeClr val="bg1">
                    <a:lumMod val="50000"/>
                  </a:schemeClr>
                </a:solidFill>
                <a:latin typeface="Arial Black"/>
                <a:cs typeface="Arial Black"/>
              </a:rPr>
              <a:t>The Movement for a Cultural Democracy project</a:t>
            </a:r>
          </a:p>
        </p:txBody>
      </p:sp>
      <p:pic>
        <p:nvPicPr>
          <p:cNvPr id="3" name="Picture 2" descr="MC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05" y="4310"/>
            <a:ext cx="7708279" cy="4249110"/>
          </a:xfrm>
          <a:prstGeom prst="rect">
            <a:avLst/>
          </a:prstGeom>
        </p:spPr>
      </p:pic>
      <p:pic>
        <p:nvPicPr>
          <p:cNvPr id="5" name="Picture 4" descr="IMG_0752_TWTim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1173" y="1372519"/>
            <a:ext cx="2712827" cy="3617103"/>
          </a:xfrm>
          <a:prstGeom prst="rect">
            <a:avLst/>
          </a:prstGeom>
        </p:spPr>
      </p:pic>
    </p:spTree>
    <p:extLst>
      <p:ext uri="{BB962C8B-B14F-4D97-AF65-F5344CB8AC3E}">
        <p14:creationId xmlns:p14="http://schemas.microsoft.com/office/powerpoint/2010/main" val="655183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5075642"/>
            <a:ext cx="7772400" cy="1470025"/>
          </a:xfrm>
        </p:spPr>
        <p:txBody>
          <a:bodyPr>
            <a:normAutofit/>
          </a:bodyPr>
          <a:lstStyle/>
          <a:p>
            <a:pPr algn="r"/>
            <a:r>
              <a:rPr lang="en-US" sz="2800" dirty="0">
                <a:solidFill>
                  <a:schemeClr val="bg1">
                    <a:lumMod val="50000"/>
                  </a:schemeClr>
                </a:solidFill>
                <a:latin typeface="Arial Black"/>
                <a:cs typeface="Arial Black"/>
              </a:rPr>
              <a:t>Community Campaign Unit </a:t>
            </a:r>
            <a:br>
              <a:rPr lang="en-US" sz="2800" dirty="0">
                <a:solidFill>
                  <a:schemeClr val="bg1">
                    <a:lumMod val="50000"/>
                  </a:schemeClr>
                </a:solidFill>
                <a:latin typeface="Arial Black"/>
                <a:cs typeface="Arial Black"/>
              </a:rPr>
            </a:br>
            <a:r>
              <a:rPr lang="en-US" sz="2800" dirty="0">
                <a:solidFill>
                  <a:schemeClr val="bg1">
                    <a:lumMod val="50000"/>
                  </a:schemeClr>
                </a:solidFill>
                <a:latin typeface="Arial Black"/>
                <a:cs typeface="Arial Black"/>
              </a:rPr>
              <a:t>(</a:t>
            </a:r>
            <a:r>
              <a:rPr lang="en-US" sz="2800" dirty="0" err="1">
                <a:solidFill>
                  <a:schemeClr val="bg1">
                    <a:lumMod val="50000"/>
                  </a:schemeClr>
                </a:solidFill>
                <a:latin typeface="Arial Black"/>
                <a:cs typeface="Arial Black"/>
              </a:rPr>
              <a:t>Labour</a:t>
            </a:r>
            <a:r>
              <a:rPr lang="en-US" sz="2800" dirty="0">
                <a:solidFill>
                  <a:schemeClr val="bg1">
                    <a:lumMod val="50000"/>
                  </a:schemeClr>
                </a:solidFill>
                <a:latin typeface="Arial Black"/>
                <a:cs typeface="Arial Black"/>
              </a:rPr>
              <a:t> Party)</a:t>
            </a:r>
          </a:p>
        </p:txBody>
      </p:sp>
      <p:pic>
        <p:nvPicPr>
          <p:cNvPr id="4" name="Picture 3" descr="JCunit.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
            <a:ext cx="5320074" cy="3492852"/>
          </a:xfrm>
          <a:prstGeom prst="rect">
            <a:avLst/>
          </a:prstGeom>
        </p:spPr>
      </p:pic>
      <p:pic>
        <p:nvPicPr>
          <p:cNvPr id="6" name="Picture 5" descr="JC2.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7259" y="3107140"/>
            <a:ext cx="7823200" cy="1790700"/>
          </a:xfrm>
          <a:prstGeom prst="rect">
            <a:avLst/>
          </a:prstGeom>
        </p:spPr>
      </p:pic>
    </p:spTree>
    <p:extLst>
      <p:ext uri="{BB962C8B-B14F-4D97-AF65-F5344CB8AC3E}">
        <p14:creationId xmlns:p14="http://schemas.microsoft.com/office/powerpoint/2010/main" val="516632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1B99FC57A4F14EA6D26CBA336CB6C6" ma:contentTypeVersion="8" ma:contentTypeDescription="Create a new document." ma:contentTypeScope="" ma:versionID="af5206474591558943cdc22eb4e5608d">
  <xsd:schema xmlns:xsd="http://www.w3.org/2001/XMLSchema" xmlns:xs="http://www.w3.org/2001/XMLSchema" xmlns:p="http://schemas.microsoft.com/office/2006/metadata/properties" xmlns:ns2="afb661a0-3ee0-451e-bec7-b65f5138743e" xmlns:ns3="eadd52e5-da0d-4a67-9c95-7bdc2c3faae4" targetNamespace="http://schemas.microsoft.com/office/2006/metadata/properties" ma:root="true" ma:fieldsID="90acae7fd52d3bc6851b135d2aa64775" ns2:_="" ns3:_="">
    <xsd:import namespace="afb661a0-3ee0-451e-bec7-b65f5138743e"/>
    <xsd:import namespace="eadd52e5-da0d-4a67-9c95-7bdc2c3faae4"/>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b661a0-3ee0-451e-bec7-b65f5138743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add52e5-da0d-4a67-9c95-7bdc2c3faae4"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7A1650-F780-4C51-A17D-55A0555337F3}">
  <ds:schemaRefs>
    <ds:schemaRef ds:uri="http://schemas.microsoft.com/sharepoint/v3/contenttype/forms"/>
  </ds:schemaRefs>
</ds:datastoreItem>
</file>

<file path=customXml/itemProps2.xml><?xml version="1.0" encoding="utf-8"?>
<ds:datastoreItem xmlns:ds="http://schemas.openxmlformats.org/officeDocument/2006/customXml" ds:itemID="{E5225FE6-7D08-4DCB-99C1-B694BD656F11}">
  <ds:schemaRefs>
    <ds:schemaRef ds:uri="http://purl.org/dc/terms/"/>
    <ds:schemaRef ds:uri="http://schemas.microsoft.com/office/2006/documentManagement/types"/>
    <ds:schemaRef ds:uri="eadd52e5-da0d-4a67-9c95-7bdc2c3faae4"/>
    <ds:schemaRef ds:uri="http://purl.org/dc/elements/1.1/"/>
    <ds:schemaRef ds:uri="http://schemas.microsoft.com/office/infopath/2007/PartnerControls"/>
    <ds:schemaRef ds:uri="http://schemas.openxmlformats.org/package/2006/metadata/core-properties"/>
    <ds:schemaRef ds:uri="afb661a0-3ee0-451e-bec7-b65f5138743e"/>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B9CDEBBD-A0CB-46AC-8210-A55F1175AF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b661a0-3ee0-451e-bec7-b65f5138743e"/>
    <ds:schemaRef ds:uri="eadd52e5-da0d-4a67-9c95-7bdc2c3faa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315</TotalTime>
  <Words>36</Words>
  <Application>Microsoft Office PowerPoint</Application>
  <PresentationFormat>On-screen Show (4:3)</PresentationFormat>
  <Paragraphs>13</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Arial Black</vt:lpstr>
      <vt:lpstr>Calibri</vt:lpstr>
      <vt:lpstr>Office Theme</vt:lpstr>
      <vt:lpstr>Participatory democracy  in the age of angry publics</vt:lpstr>
      <vt:lpstr> Background   - Popular alienation from political class, anger with dysfunctional markets, decline in faith in effectiveness of centralised modes of governance… these sentiments are not new, but are intensifying once again, in our distinct contemporary conditions  - Despite many obstacles still existing to participatory democracy, we we are in midst of bout of innovation and are seeing a renewed quest for forms of democratic thinking, practice and engagement that resonate with ‘angry publics’   - How can we understand the politics of these developments? In this contemporary context, how can we more effectively engage?</vt:lpstr>
      <vt:lpstr>Citizens’ Economic Council (RSA)</vt:lpstr>
      <vt:lpstr>Participatory City</vt:lpstr>
      <vt:lpstr>Cooperation Jackson</vt:lpstr>
      <vt:lpstr>Brinnington Pantry</vt:lpstr>
      <vt:lpstr>A Community Plan for Holloway</vt:lpstr>
      <vt:lpstr>The Movement for a Cultural Democracy project</vt:lpstr>
      <vt:lpstr>Community Campaign Unit  (Labour Party)</vt:lpstr>
      <vt:lpstr> Politics of public mediation:  forging approaches to participatory democracy to support diversifying forms of engagement and socio-political action  - Examples neither wholly centralised and hierarchical nor wholly privatised and competitive - Though not participatory or democratic in the same ways either - Organinsers’, participants and sponsors have broad range of roles - Diversity also in terms of the kinds of participatory cultures and ethos’ of democratisation being supported  - Range of complex and dynamic struggles over who’s in charge (and over what being in charge means)</vt:lpstr>
      <vt:lpstr> Politics of public mediation:  forging approaches to participatory democracy to support diversifying forms of engagement and socio-political action    - So against contemporary background of apparent polarisation, fragmentation, complexity, alienation and crisis… what might a progressive politics of participatory democracy and engagement entail today?  - In this landscape, what positions can/should engaged researchers and community activists take: ‘inside’ or ‘outside’ of contemporary  struggles over participatory democracy?</vt:lpstr>
      <vt:lpstr>PowerPoint Presentation</vt:lpstr>
      <vt:lpstr>PowerPoint Presentation</vt:lpstr>
      <vt:lpstr>PowerPoint Presentation</vt:lpstr>
      <vt:lpstr> Politics of public mediation:  forging approaches to participatory democracy to support diversifying forms of engagement and socio-political action    - Cognitive justice (Santos) / role of ‘experts’  - Cultural justice (e.g. Williams)  - Economic justice and forging alternative ‘solidarity economies’  - Democratic justice, political and creative participation and the renovation of progressive publics</vt:lpstr>
    </vt:vector>
  </TitlesOfParts>
  <Company>The Open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Participatory democracy  in the age of angry publics</dc:title>
  <dc:creator>Social Sciences IT Team</dc:creator>
  <cp:lastModifiedBy>Nick Ockenden</cp:lastModifiedBy>
  <cp:revision>16</cp:revision>
  <dcterms:created xsi:type="dcterms:W3CDTF">2018-02-04T21:03:55Z</dcterms:created>
  <dcterms:modified xsi:type="dcterms:W3CDTF">2018-03-02T18:00:18Z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0x010100121B99FC57A4F14EA6D26CBA336CB6C6</vt:lpwstr>
  </property>
</Properties>
</file>